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6" r:id="rId8"/>
    <p:sldId id="267" r:id="rId9"/>
    <p:sldId id="261" r:id="rId10"/>
    <p:sldId id="262" r:id="rId11"/>
    <p:sldId id="263" r:id="rId12"/>
    <p:sldId id="265" r:id="rId13"/>
    <p:sldId id="276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5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DCE2B80-B6D2-4962-9352-02BE9B80562E}">
          <p14:sldIdLst>
            <p14:sldId id="256"/>
            <p14:sldId id="258"/>
            <p14:sldId id="257"/>
            <p14:sldId id="259"/>
            <p14:sldId id="260"/>
            <p14:sldId id="264"/>
            <p14:sldId id="266"/>
            <p14:sldId id="267"/>
            <p14:sldId id="261"/>
            <p14:sldId id="262"/>
            <p14:sldId id="263"/>
            <p14:sldId id="265"/>
            <p14:sldId id="276"/>
            <p14:sldId id="268"/>
            <p14:sldId id="269"/>
            <p14:sldId id="271"/>
            <p14:sldId id="270"/>
            <p14:sldId id="272"/>
            <p14:sldId id="273"/>
            <p14:sldId id="274"/>
            <p14:sldId id="275"/>
            <p14:sldId id="277"/>
            <p14:sldId id="278"/>
            <p14:sldId id="279"/>
            <p14:sldId id="285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63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46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92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01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92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78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768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219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79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52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92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1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80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55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70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47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6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04C1A5-6D40-4ABF-9558-A4E015E0A78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9F40-48F8-4BEE-A23E-9B17C5ECE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rlt9yAhqT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_aqf6ZU-c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E8C71-28B7-449B-97D8-A54DA51D3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58" y="4542502"/>
            <a:ext cx="9181185" cy="1189985"/>
          </a:xfrm>
        </p:spPr>
        <p:txBody>
          <a:bodyPr>
            <a:normAutofit/>
          </a:bodyPr>
          <a:lstStyle/>
          <a:p>
            <a:r>
              <a:rPr lang="cs-CZ" sz="6000"/>
              <a:t>Pavoukovci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CBEE2A-6216-4E0A-99D1-574270242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458" y="5740494"/>
            <a:ext cx="9181185" cy="507905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" name="Obrázek 4" descr="Obsah obrázku zvíře&#10;&#10;Popis byl vytvořen automaticky">
            <a:extLst>
              <a:ext uri="{FF2B5EF4-FFF2-40B4-BE49-F238E27FC236}">
                <a16:creationId xmlns:a16="http://schemas.microsoft.com/office/drawing/2014/main" id="{42F2F113-1D67-4CB7-BF0A-FAD0DE5E6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24" b="10127"/>
          <a:stretch/>
        </p:blipFill>
        <p:spPr>
          <a:xfrm>
            <a:off x="635458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Obrázek 3" descr="Obsah obrázku zvíře, pavouk, malé, vsedě&#10;&#10;Popis byl vytvořen automaticky">
            <a:extLst>
              <a:ext uri="{FF2B5EF4-FFF2-40B4-BE49-F238E27FC236}">
                <a16:creationId xmlns:a16="http://schemas.microsoft.com/office/drawing/2014/main" id="{367241EF-F1D5-4C40-82C4-73DA64EBC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94" r="-2" b="5444"/>
          <a:stretch/>
        </p:blipFill>
        <p:spPr>
          <a:xfrm>
            <a:off x="5299050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39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0EA78-617D-4B24-A651-926A0FF7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798176" cy="140053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5429AA-CC0E-479E-A72B-8B79A92CC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0B41A3B-1F09-4915-A2B4-AE09B719E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07229C-CC1B-4E47-B56B-4E61A527D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608" y="982785"/>
            <a:ext cx="2005434" cy="2352415"/>
          </a:xfrm>
          <a:prstGeom prst="rect">
            <a:avLst/>
          </a:prstGeom>
          <a:effectLst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CD0BBA-E20B-4CB1-8943-B97A1B161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246" y="1241506"/>
            <a:ext cx="2005434" cy="1834972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DA9EBA3-5F2D-4F50-A23B-D56365CB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94BE0653-C139-4FDC-B9DE-96F360969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3076478"/>
            <a:ext cx="4797676" cy="4195481"/>
          </a:xfrm>
        </p:spPr>
        <p:txBody>
          <a:bodyPr>
            <a:normAutofit/>
          </a:bodyPr>
          <a:lstStyle/>
          <a:p>
            <a:r>
              <a:rPr lang="cs-CZ" b="1" dirty="0"/>
              <a:t>Kdo mi řekne, co vidí na obrázku?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10F8579-E45F-4703-953F-1C67D7FCC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006" y="3508487"/>
            <a:ext cx="3357195" cy="22325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156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AB005-BDC9-47E8-B788-95581121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Snovací bradavky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95BC-578A-45FA-A43D-586F398A7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274859"/>
            <a:ext cx="8946541" cy="4195481"/>
          </a:xfrm>
        </p:spPr>
        <p:txBody>
          <a:bodyPr/>
          <a:lstStyle/>
          <a:p>
            <a:r>
              <a:rPr lang="cs-CZ" dirty="0"/>
              <a:t>Nachází se na konci zadečku </a:t>
            </a:r>
          </a:p>
          <a:p>
            <a:r>
              <a:rPr lang="cs-CZ" dirty="0"/>
              <a:t>Velký počet otvůrků</a:t>
            </a:r>
          </a:p>
          <a:p>
            <a:r>
              <a:rPr lang="cs-CZ" dirty="0"/>
              <a:t>Tekutina, která </a:t>
            </a:r>
            <a:r>
              <a:rPr lang="cs-CZ" b="1" dirty="0"/>
              <a:t>na</a:t>
            </a:r>
            <a:r>
              <a:rPr lang="cs-CZ" dirty="0"/>
              <a:t> </a:t>
            </a:r>
            <a:r>
              <a:rPr lang="cs-CZ" b="1" dirty="0"/>
              <a:t>vzduchu tuhne </a:t>
            </a:r>
            <a:r>
              <a:rPr lang="cs-CZ" dirty="0"/>
              <a:t>a následně tvoří pavučinové vlákno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0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C77AB-FBBE-456F-9750-335D8843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Zástupci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EAD2CF-9097-4869-809A-76AAC5631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Pokoutník domácí </a:t>
            </a:r>
          </a:p>
          <a:p>
            <a:r>
              <a:rPr lang="cs-CZ" dirty="0" err="1"/>
              <a:t>Vodouch</a:t>
            </a:r>
            <a:r>
              <a:rPr lang="cs-CZ" dirty="0"/>
              <a:t> stříbřitý </a:t>
            </a:r>
          </a:p>
          <a:p>
            <a:r>
              <a:rPr lang="cs-CZ" dirty="0"/>
              <a:t>Běžník kopretinový </a:t>
            </a:r>
          </a:p>
          <a:p>
            <a:r>
              <a:rPr lang="cs-CZ"/>
              <a:t>Sklípkani </a:t>
            </a:r>
            <a:endParaRPr lang="cs-CZ" dirty="0"/>
          </a:p>
          <a:p>
            <a:r>
              <a:rPr lang="cs-CZ" dirty="0"/>
              <a:t>Tarantule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86CB73-2E8D-479B-9A3D-E0F43992E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2557462"/>
            <a:ext cx="2619375" cy="17430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4CCF441-E6D0-4A3E-B0E5-82AD2B9D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699" y="529132"/>
            <a:ext cx="2857500" cy="1600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04BFE79-F875-4147-917B-653C73678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49" y="2981325"/>
            <a:ext cx="2466975" cy="18478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580FA62-4EF6-410C-9D89-74F8E9382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628" y="5200367"/>
            <a:ext cx="2857500" cy="16002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8726E64-6C05-43EA-98E6-8BAAE54F4777}"/>
              </a:ext>
            </a:extLst>
          </p:cNvPr>
          <p:cNvSpPr txBox="1"/>
          <p:nvPr/>
        </p:nvSpPr>
        <p:spPr>
          <a:xfrm>
            <a:off x="5172075" y="2129332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34FF98-93EC-4AC2-AB9B-E3F9A4DAE433}"/>
              </a:ext>
            </a:extLst>
          </p:cNvPr>
          <p:cNvSpPr txBox="1"/>
          <p:nvPr/>
        </p:nvSpPr>
        <p:spPr>
          <a:xfrm>
            <a:off x="7305675" y="101002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BD7E696-E277-4291-9979-248011E1A6C9}"/>
              </a:ext>
            </a:extLst>
          </p:cNvPr>
          <p:cNvSpPr txBox="1"/>
          <p:nvPr/>
        </p:nvSpPr>
        <p:spPr>
          <a:xfrm>
            <a:off x="9496425" y="25574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DDCF2D8-5C9C-4643-8C52-17F23FDF8F6D}"/>
              </a:ext>
            </a:extLst>
          </p:cNvPr>
          <p:cNvSpPr txBox="1"/>
          <p:nvPr/>
        </p:nvSpPr>
        <p:spPr>
          <a:xfrm>
            <a:off x="10049853" y="5417897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EAABE75-2AE1-488E-8A20-AD50B8E50FD9}"/>
              </a:ext>
            </a:extLst>
          </p:cNvPr>
          <p:cNvSpPr txBox="1"/>
          <p:nvPr/>
        </p:nvSpPr>
        <p:spPr>
          <a:xfrm>
            <a:off x="4867275" y="648652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32C5CE1-FFAA-45BA-9A38-F3A2C8829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7482" y="4754838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3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ADA42-A04F-4CE1-9290-19DC40DF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59" y="2728735"/>
            <a:ext cx="9404723" cy="1400530"/>
          </a:xfrm>
        </p:spPr>
        <p:txBody>
          <a:bodyPr/>
          <a:lstStyle/>
          <a:p>
            <a:r>
              <a:rPr lang="cs-CZ" dirty="0"/>
              <a:t>Rozdíl mezi sklípkanem a tarantulí?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FB9D4-9C74-4784-88B5-6DB78FC88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57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04FE6-4466-472D-B7FB-E9345A24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Vodouch</a:t>
            </a:r>
            <a:r>
              <a:rPr lang="cs-CZ" dirty="0"/>
              <a:t> stříbřitý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5A88E-F3A9-41BE-91B2-B379278EF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https://www.youtube.com/watch?v=1rlt9yAhqTw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24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04FF4B-4D9B-4C12-BA35-E1CABF45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>
                <a:solidFill>
                  <a:srgbClr val="EBEBEB"/>
                </a:solidFill>
              </a:rPr>
              <a:t>Největší pavouk na světě </a:t>
            </a: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A96FD8-D4F3-42C6-89F5-4AA8EF969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86" y="3253360"/>
            <a:ext cx="3108057" cy="2947415"/>
          </a:xfrm>
        </p:spPr>
        <p:txBody>
          <a:bodyPr>
            <a:normAutofit/>
          </a:bodyPr>
          <a:lstStyle/>
          <a:p>
            <a:r>
              <a:rPr lang="cs-CZ" sz="1800" dirty="0" err="1">
                <a:solidFill>
                  <a:srgbClr val="FFFFFF"/>
                </a:solidFill>
              </a:rPr>
              <a:t>Maloočka</a:t>
            </a:r>
            <a:r>
              <a:rPr lang="cs-CZ" sz="1800" dirty="0">
                <a:solidFill>
                  <a:srgbClr val="FFFFFF"/>
                </a:solidFill>
              </a:rPr>
              <a:t> je jen o pár milimetrů větší než sklípkan největší 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C3BCA51-55CE-45E2-A8B4-58E971560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4" r="11834"/>
          <a:stretch/>
        </p:blipFill>
        <p:spPr>
          <a:xfrm>
            <a:off x="5776316" y="1447799"/>
            <a:ext cx="5040117" cy="45720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2882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9922B851-6B16-415F-9600-DB0E665C5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72ED6B-9945-46C7-A31B-1504B19A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Sklípkan největší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AA2B0B0-E6D1-4F97-A03B-5B9DC568A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3" name="Rounded Rectangle 9">
            <a:extLst>
              <a:ext uri="{FF2B5EF4-FFF2-40B4-BE49-F238E27FC236}">
                <a16:creationId xmlns:a16="http://schemas.microsoft.com/office/drawing/2014/main" id="{7067A410-38E7-4862-BC25-A40927006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lternativní popis obrázku chybí">
            <a:extLst>
              <a:ext uri="{FF2B5EF4-FFF2-40B4-BE49-F238E27FC236}">
                <a16:creationId xmlns:a16="http://schemas.microsoft.com/office/drawing/2014/main" id="{C80B6C83-83E6-4453-8F84-5F462F44E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" b="2342"/>
          <a:stretch/>
        </p:blipFill>
        <p:spPr bwMode="auto">
          <a:xfrm>
            <a:off x="7415333" y="967430"/>
            <a:ext cx="3454702" cy="4773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95E21D77-54D4-42F2-9F79-B4B22CCA1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BC6C03A0-EF6E-4CE0-A3C2-38E9990D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 rozpětí nohou měří až 28 cm a v těle může měřit až 11,9 cm. 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73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11B9D8-9E6A-4FDE-8A84-94DDEB41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>
                <a:solidFill>
                  <a:srgbClr val="EBEBEB"/>
                </a:solidFill>
              </a:rPr>
              <a:t>Nejjedovatější pavouk na světě 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57FBD-F19A-40E8-AF7D-C1DCF3E3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r>
              <a:rPr lang="cs-CZ" sz="1800" dirty="0" err="1">
                <a:solidFill>
                  <a:srgbClr val="FFFFFF"/>
                </a:solidFill>
              </a:rPr>
              <a:t>Palovčík</a:t>
            </a:r>
            <a:r>
              <a:rPr lang="cs-CZ" sz="1800" dirty="0">
                <a:solidFill>
                  <a:srgbClr val="FFFFFF"/>
                </a:solidFill>
              </a:rPr>
              <a:t> brazilský – jeho jed se srovnává s jeden chřestýše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FBD99E-CE43-41A0-802A-3CBB67EA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1" y="1565811"/>
            <a:ext cx="6495847" cy="43359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1297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9AF88-2BCD-42F2-9850-06A79076F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Nejzvláštnější pavouci světa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92332-8222-4C82-AD91-AFF082FD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https://www.youtube.com/watch?v=Nlpjn7m7HXE</a:t>
            </a:r>
          </a:p>
        </p:txBody>
      </p:sp>
    </p:spTree>
    <p:extLst>
      <p:ext uri="{BB962C8B-B14F-4D97-AF65-F5344CB8AC3E}">
        <p14:creationId xmlns:p14="http://schemas.microsoft.com/office/powerpoint/2010/main" val="3092379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1F785-12D1-4FB0-A9EE-67CD2D95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6246093" cy="1675975"/>
          </a:xfrm>
        </p:spPr>
        <p:txBody>
          <a:bodyPr>
            <a:normAutofit/>
          </a:bodyPr>
          <a:lstStyle/>
          <a:p>
            <a:r>
              <a:rPr lang="cs-CZ"/>
              <a:t>Sekáči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917019-3BD1-4DCD-9A58-1D7E939B5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1" r="-4" b="5698"/>
          <a:stretch/>
        </p:blipFill>
        <p:spPr>
          <a:xfrm>
            <a:off x="7554138" y="609137"/>
            <a:ext cx="3990161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D66203-18BB-40A2-B632-9356FE169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10F88-1DB0-42DD-B47C-0A18537A6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6253484" cy="3763855"/>
          </a:xfrm>
        </p:spPr>
        <p:txBody>
          <a:bodyPr>
            <a:normAutofit/>
          </a:bodyPr>
          <a:lstStyle/>
          <a:p>
            <a:r>
              <a:rPr lang="cs-CZ" dirty="0"/>
              <a:t>Chybí jim stopka mezi hlavohrudí a zadečkem ! – poznávací znak </a:t>
            </a:r>
          </a:p>
          <a:p>
            <a:r>
              <a:rPr lang="cs-CZ" b="1" dirty="0"/>
              <a:t>Proč si myslíte, že se jim říká „sekáči“?</a:t>
            </a:r>
          </a:p>
          <a:p>
            <a:r>
              <a:rPr lang="cs-CZ" dirty="0"/>
              <a:t>Tenké dlouhé končetiny – po oddělení těla se dlouho poté pohybují sekavým pohybem – nedorůstají</a:t>
            </a:r>
          </a:p>
          <a:p>
            <a:r>
              <a:rPr lang="cs-CZ" dirty="0"/>
              <a:t>Nestaví pavučiny!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zvíře, hmyz, budova, bílá&#10;&#10;Popis byl vytvořen automaticky">
            <a:extLst>
              <a:ext uri="{FF2B5EF4-FFF2-40B4-BE49-F238E27FC236}">
                <a16:creationId xmlns:a16="http://schemas.microsoft.com/office/drawing/2014/main" id="{0E97350F-3F61-461E-B4A7-947A73893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5" r="4325" b="-2"/>
          <a:stretch/>
        </p:blipFill>
        <p:spPr>
          <a:xfrm>
            <a:off x="7554138" y="3482108"/>
            <a:ext cx="3990161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36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D006D-7B6D-40E4-9CE3-874CD7F1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F06C3F-35EE-478B-B96B-1247519C7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72742D7C-18EF-4DDC-B3B1-7D394C34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6A694A5-A542-4B23-B186-6671F2D67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304" y="647699"/>
            <a:ext cx="4845682" cy="3242202"/>
          </a:xfrm>
          <a:prstGeom prst="rect">
            <a:avLst/>
          </a:prstGeom>
          <a:effectLst/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5DFB004C-C794-45CE-846D-166C532D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C0790-8F10-4004-A0B7-41E93FD7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cs-CZ" dirty="0"/>
              <a:t>Rozdělení pavoukovců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Pavouci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Sekáči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Roztoči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Štíři 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BB4CAA-A157-49CC-8696-F6117EC71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305" y="4085841"/>
            <a:ext cx="1822938" cy="2430585"/>
          </a:xfrm>
          <a:prstGeom prst="rect">
            <a:avLst/>
          </a:prstGeom>
          <a:effectLst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EB3627-161C-4356-9F21-81524BCA0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755" y="4254098"/>
            <a:ext cx="2916132" cy="21579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6071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68399-F183-49A3-8909-2E5BDFF1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8A653A-B433-41EE-8089-B08DBC745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https://www.youtube.com/watch?v=z_aqf6ZU-cA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272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E754A-C31F-47C6-A0C0-6495342B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cs-CZ"/>
              <a:t>Roztoči </a:t>
            </a:r>
            <a:endParaRPr lang="cs-CZ" dirty="0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01F06C3F-35EE-478B-B96B-1247519C7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72742D7C-18EF-4DDC-B3B1-7D394C34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84A148-62AC-415F-A95F-513D6CE38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0" y="967739"/>
            <a:ext cx="5449471" cy="2602122"/>
          </a:xfrm>
          <a:prstGeom prst="rect">
            <a:avLst/>
          </a:prstGeom>
          <a:effectLst/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id="{5DFB004C-C794-45CE-846D-166C532D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CAED640F-2327-4EAF-A0E2-4730503C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cs-CZ" dirty="0"/>
              <a:t>Hlavohruď se zadečkem srostlé v jeden celek – nečlánkované </a:t>
            </a:r>
          </a:p>
          <a:p>
            <a:r>
              <a:rPr lang="cs-CZ" dirty="0"/>
              <a:t>Mnozí z nich cizopasníci</a:t>
            </a:r>
          </a:p>
          <a:p>
            <a:r>
              <a:rPr lang="cs-CZ" dirty="0"/>
              <a:t>Velcí několik mm</a:t>
            </a:r>
          </a:p>
          <a:p>
            <a:r>
              <a:rPr lang="cs-CZ" dirty="0"/>
              <a:t>Žijí – v půdě, na člověku, či jiných živočichů, na rostlinách, v potravinách i ve vodě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64EE23F-2F43-414A-AE8F-1CADA4609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08" y="4155435"/>
            <a:ext cx="2627752" cy="2023369"/>
          </a:xfrm>
          <a:prstGeom prst="rect">
            <a:avLst/>
          </a:prstGeom>
          <a:effectLst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E54D9C4-1B80-4E6C-B78E-0DF367C70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6129" y="4299961"/>
            <a:ext cx="2627752" cy="17343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6791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725C1-7F73-461B-8752-EE65FB15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cs-CZ"/>
              <a:t>Klíště obecné </a:t>
            </a:r>
            <a:endParaRPr lang="cs-CZ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F06C3F-35EE-478B-B96B-1247519C7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72742D7C-18EF-4DDC-B3B1-7D394C34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9D7B82-5B48-4CE2-ADDA-B5F0FC3CF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400" y="647699"/>
            <a:ext cx="4875491" cy="3242202"/>
          </a:xfrm>
          <a:prstGeom prst="rect">
            <a:avLst/>
          </a:prstGeom>
          <a:effectLst/>
        </p:spPr>
      </p:pic>
      <p:sp>
        <p:nvSpPr>
          <p:cNvPr id="17" name="Rectangle 14">
            <a:extLst>
              <a:ext uri="{FF2B5EF4-FFF2-40B4-BE49-F238E27FC236}">
                <a16:creationId xmlns:a16="http://schemas.microsoft.com/office/drawing/2014/main" id="{5DFB004C-C794-45CE-846D-166C532D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5F8DF2-C8D2-4605-A9FE-F1E3A6DE9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cs-CZ" b="1" dirty="0"/>
              <a:t>Otázka</a:t>
            </a:r>
            <a:r>
              <a:rPr lang="cs-CZ" dirty="0"/>
              <a:t>: „Na kom (čem) cizopasí klíště?„</a:t>
            </a:r>
          </a:p>
          <a:p>
            <a:r>
              <a:rPr lang="cs-CZ" dirty="0"/>
              <a:t>Většinou v trávě vysoké od dvaceti cm do jednoho metru </a:t>
            </a:r>
            <a:r>
              <a:rPr lang="cs-CZ" dirty="0">
                <a:sym typeface="Wingdings" panose="05000000000000000000" pitchFamily="2" charset="2"/>
              </a:rPr>
              <a:t> klíšťata </a:t>
            </a:r>
            <a:r>
              <a:rPr lang="cs-CZ" b="1" dirty="0">
                <a:sym typeface="Wingdings" panose="05000000000000000000" pitchFamily="2" charset="2"/>
              </a:rPr>
              <a:t>nepadají</a:t>
            </a:r>
            <a:r>
              <a:rPr lang="cs-CZ" dirty="0">
                <a:sym typeface="Wingdings" panose="05000000000000000000" pitchFamily="2" charset="2"/>
              </a:rPr>
              <a:t> ze stromu na člověka!!!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C7FC45-08E3-4B88-B619-FAE857A7E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08" y="4252460"/>
            <a:ext cx="2627752" cy="1829319"/>
          </a:xfrm>
          <a:prstGeom prst="rect">
            <a:avLst/>
          </a:prstGeom>
          <a:effectLst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E88AF25-2F3E-469A-BA1F-91F351487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6129" y="4290107"/>
            <a:ext cx="2627752" cy="17540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3432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848C81-3489-4065-A01E-EA2F2C98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2" y="-214096"/>
            <a:ext cx="2351444" cy="45719"/>
          </a:xfrm>
        </p:spPr>
        <p:txBody>
          <a:bodyPr>
            <a:normAutofit fontScale="90000"/>
          </a:bodyPr>
          <a:lstStyle/>
          <a:p>
            <a:endParaRPr lang="cs-CZ" dirty="0">
              <a:solidFill>
                <a:srgbClr val="EBEBEB"/>
              </a:solidFill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82F74B1-7BF0-47B1-B2C5-B2B5A3B8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385290"/>
            <a:ext cx="5449889" cy="4087416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A3CD2F-9E14-4564-820E-B2605690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2" y="1452102"/>
            <a:ext cx="4166509" cy="378541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EBEBEB"/>
                </a:solidFill>
              </a:rPr>
              <a:t>Samičky naříznou kůži hostitele pomocí klepítek a vsune „</a:t>
            </a:r>
            <a:r>
              <a:rPr lang="cs-CZ" dirty="0" err="1">
                <a:solidFill>
                  <a:srgbClr val="EBEBEB"/>
                </a:solidFill>
              </a:rPr>
              <a:t>chobotek</a:t>
            </a:r>
            <a:r>
              <a:rPr lang="cs-CZ" dirty="0">
                <a:solidFill>
                  <a:srgbClr val="EBEBEB"/>
                </a:solidFill>
              </a:rPr>
              <a:t>“ pod kůži </a:t>
            </a:r>
            <a:r>
              <a:rPr lang="cs-CZ" dirty="0">
                <a:solidFill>
                  <a:srgbClr val="EBEBEB"/>
                </a:solidFill>
                <a:sym typeface="Wingdings" panose="05000000000000000000" pitchFamily="2" charset="2"/>
              </a:rPr>
              <a:t> mají záchytné zpětné háčky</a:t>
            </a:r>
          </a:p>
          <a:p>
            <a:r>
              <a:rPr lang="cs-CZ" dirty="0">
                <a:solidFill>
                  <a:srgbClr val="EBEBEB"/>
                </a:solidFill>
                <a:sym typeface="Wingdings" panose="05000000000000000000" pitchFamily="2" charset="2"/>
              </a:rPr>
              <a:t>Do rány vpravují látky, které tlumí bolest a zabraňuje srážení krve. </a:t>
            </a:r>
          </a:p>
          <a:p>
            <a:r>
              <a:rPr lang="cs-CZ" dirty="0">
                <a:solidFill>
                  <a:srgbClr val="EBEBEB"/>
                </a:solidFill>
                <a:sym typeface="Wingdings" panose="05000000000000000000" pitchFamily="2" charset="2"/>
              </a:rPr>
              <a:t>A pije, pije, a pije…</a:t>
            </a:r>
          </a:p>
          <a:p>
            <a:r>
              <a:rPr lang="cs-CZ" b="1" dirty="0">
                <a:solidFill>
                  <a:srgbClr val="EBEBEB"/>
                </a:solidFill>
                <a:sym typeface="Wingdings" panose="05000000000000000000" pitchFamily="2" charset="2"/>
              </a:rPr>
              <a:t>Otázka: </a:t>
            </a:r>
            <a:r>
              <a:rPr lang="cs-CZ" dirty="0">
                <a:solidFill>
                  <a:srgbClr val="EBEBEB"/>
                </a:solidFill>
                <a:sym typeface="Wingdings" panose="05000000000000000000" pitchFamily="2" charset="2"/>
              </a:rPr>
              <a:t>„Jakou potravu přijímají samci?“</a:t>
            </a:r>
          </a:p>
          <a:p>
            <a:endParaRPr lang="en-US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1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31262-1BD0-4D7D-B9CC-37ED1E53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Klíště jako přenašeč: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764A93-3946-4F7F-A1B3-84B6E9FB4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5" y="2855544"/>
            <a:ext cx="5451627" cy="25895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3B63D8-0EBB-4C2A-853A-CBD3AE9CC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29" y="2052214"/>
            <a:ext cx="4415293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 err="1"/>
              <a:t>Lymeské</a:t>
            </a:r>
            <a:r>
              <a:rPr lang="cs-CZ" b="1" dirty="0"/>
              <a:t> boreliózy</a:t>
            </a:r>
            <a:r>
              <a:rPr lang="cs-CZ" dirty="0"/>
              <a:t> – bakteriální onemocnění, léčba antibiotiky (ATB)</a:t>
            </a:r>
          </a:p>
          <a:p>
            <a:pPr>
              <a:lnSpc>
                <a:spcPct val="90000"/>
              </a:lnSpc>
            </a:pPr>
            <a:r>
              <a:rPr lang="cs-CZ" dirty="0"/>
              <a:t>příznaky: velká únava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/>
              <a:t>Klíšťové encefalitidy </a:t>
            </a:r>
            <a:r>
              <a:rPr lang="cs-CZ" dirty="0"/>
              <a:t>– virové onemocnění </a:t>
            </a:r>
          </a:p>
          <a:p>
            <a:pPr>
              <a:lnSpc>
                <a:spcPct val="90000"/>
              </a:lnSpc>
            </a:pPr>
            <a:r>
              <a:rPr lang="cs-CZ" dirty="0"/>
              <a:t>Příznaky: zvýšené teploty, bolest hlavy, dezorientace 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453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F6D8A-094B-4AEA-93D3-9A166295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565604"/>
            <a:ext cx="9404723" cy="1400530"/>
          </a:xfrm>
        </p:spPr>
        <p:txBody>
          <a:bodyPr/>
          <a:lstStyle/>
          <a:p>
            <a:r>
              <a:rPr lang="cs-CZ" dirty="0"/>
              <a:t>Jak bychom se měli chránit před klíšťaty?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354EB-D649-48DC-9DD0-16FAE738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917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F4951-D0D7-41E0-82A5-32C6E4F2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Prevence!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5FE03-C8D5-4728-A66E-819C33172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lesa – vysoké boty, přiléhavé oblečení, spreje odpuzující klíšťata</a:t>
            </a:r>
          </a:p>
          <a:p>
            <a:r>
              <a:rPr lang="cs-CZ" dirty="0"/>
              <a:t>Z lesa – po příchodu vyklepat oblečení a důkladné prohledání celého těla!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Otázka</a:t>
            </a:r>
            <a:r>
              <a:rPr lang="cs-CZ" dirty="0"/>
              <a:t>: „Jak bezpečně odstraníme klíště?“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25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E321BC7-A2B7-4A80-996F-D6A182E69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713992" y="282118"/>
            <a:ext cx="4754571" cy="619488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432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93599-9045-4BA2-93E9-098CC6E2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9DB8A-2722-42FB-8D4D-F14D9119E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https://www.youtube.com/watch?v=WvgCxlmpyz0</a:t>
            </a:r>
          </a:p>
        </p:txBody>
      </p:sp>
    </p:spTree>
    <p:extLst>
      <p:ext uri="{BB962C8B-B14F-4D97-AF65-F5344CB8AC3E}">
        <p14:creationId xmlns:p14="http://schemas.microsoft.com/office/powerpoint/2010/main" val="796663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1AF506-56DB-4560-9641-3E17C4A1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>
                <a:solidFill>
                  <a:srgbClr val="EBEBEB"/>
                </a:solidFill>
              </a:rPr>
              <a:t>Zákožka svrabová </a:t>
            </a:r>
            <a:br>
              <a:rPr lang="cs-CZ" sz="3600">
                <a:solidFill>
                  <a:srgbClr val="EBEBEB"/>
                </a:solidFill>
              </a:rPr>
            </a:br>
            <a:endParaRPr lang="cs-CZ" sz="3600">
              <a:solidFill>
                <a:srgbClr val="EBEBEB"/>
              </a:solidFill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BCE7CA-6BFA-4E06-AA3D-56961A1C2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826" y="1640705"/>
            <a:ext cx="3860885" cy="3860885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1AF3D-F007-4105-B3DB-3FD5D455E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>
                <a:solidFill>
                  <a:srgbClr val="EBEBEB"/>
                </a:solidFill>
              </a:rPr>
              <a:t>Samičky vrtají pod kůží chodbičky – viditelné pouhým okem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>
                <a:solidFill>
                  <a:srgbClr val="EBEBEB"/>
                </a:solidFill>
              </a:rPr>
              <a:t>Nepříjemné svědění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>
                <a:solidFill>
                  <a:srgbClr val="EBEBEB"/>
                </a:solidFill>
              </a:rPr>
              <a:t>Onemocnění se jmenuje </a:t>
            </a:r>
            <a:r>
              <a:rPr lang="cs-CZ" b="1">
                <a:solidFill>
                  <a:srgbClr val="EBEBEB"/>
                </a:solidFill>
              </a:rPr>
              <a:t>svrab</a:t>
            </a:r>
          </a:p>
          <a:p>
            <a:pPr marL="0" indent="0">
              <a:buNone/>
            </a:pPr>
            <a:endParaRPr lang="cs-CZ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05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B73CD-0B22-4F74-8E60-36DDC91A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Pavouci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B85AC9-7B3E-4857-9138-26B467873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Tělo rozděleno na </a:t>
            </a:r>
            <a:r>
              <a:rPr lang="cs-CZ" sz="2800" b="1" dirty="0"/>
              <a:t>hlavohruď</a:t>
            </a:r>
            <a:r>
              <a:rPr lang="cs-CZ" sz="2800" dirty="0"/>
              <a:t> a </a:t>
            </a:r>
            <a:r>
              <a:rPr lang="cs-CZ" sz="2800" b="1" dirty="0"/>
              <a:t>zadeček</a:t>
            </a:r>
          </a:p>
          <a:p>
            <a:r>
              <a:rPr lang="cs-CZ" sz="2800" dirty="0"/>
              <a:t>Celkem</a:t>
            </a:r>
            <a:r>
              <a:rPr lang="cs-CZ" sz="2800" b="1" dirty="0"/>
              <a:t> 6</a:t>
            </a:r>
            <a:r>
              <a:rPr lang="cs-CZ" sz="2800" dirty="0"/>
              <a:t> párů končetin </a:t>
            </a:r>
            <a:r>
              <a:rPr lang="cs-CZ" sz="2800" dirty="0">
                <a:sym typeface="Wingdings" panose="05000000000000000000" pitchFamily="2" charset="2"/>
              </a:rPr>
              <a:t> první pár přeměněn na klepítka, druhý pár přeměněn na makadla </a:t>
            </a:r>
          </a:p>
          <a:p>
            <a:r>
              <a:rPr lang="cs-CZ" sz="2800" b="1" dirty="0">
                <a:sym typeface="Wingdings" panose="05000000000000000000" pitchFamily="2" charset="2"/>
              </a:rPr>
              <a:t>Klepítka – </a:t>
            </a:r>
            <a:r>
              <a:rPr lang="cs-CZ" sz="2800" dirty="0">
                <a:sym typeface="Wingdings" panose="05000000000000000000" pitchFamily="2" charset="2"/>
              </a:rPr>
              <a:t>k příjímání potravy </a:t>
            </a:r>
          </a:p>
          <a:p>
            <a:r>
              <a:rPr lang="cs-CZ" sz="2800" b="1" dirty="0">
                <a:sym typeface="Wingdings" panose="05000000000000000000" pitchFamily="2" charset="2"/>
              </a:rPr>
              <a:t>Makadla</a:t>
            </a:r>
            <a:r>
              <a:rPr lang="cs-CZ" sz="2800" dirty="0">
                <a:sym typeface="Wingdings" panose="05000000000000000000" pitchFamily="2" charset="2"/>
              </a:rPr>
              <a:t> – hmatovou funkci </a:t>
            </a:r>
          </a:p>
          <a:p>
            <a:r>
              <a:rPr lang="cs-CZ" sz="2800" dirty="0">
                <a:sym typeface="Wingdings" panose="05000000000000000000" pitchFamily="2" charset="2"/>
              </a:rPr>
              <a:t>Dnes většina zástupců suchozemských</a:t>
            </a:r>
            <a:r>
              <a:rPr lang="cs-CZ" sz="2800" b="1" dirty="0">
                <a:sym typeface="Wingdings" panose="05000000000000000000" pitchFamily="2" charset="2"/>
              </a:rPr>
              <a:t>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52958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375B6-71F0-4628-BB6B-D8C29A69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cs-CZ" dirty="0"/>
              <a:t>Štíři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9681AB-65CF-47E9-9FA3-7B05D634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8FCA736E-BDE3-4D4D-8D87-E9AE7925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746025-984E-4C7B-8E6C-066A4ADE9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875" y="647699"/>
            <a:ext cx="3712540" cy="2162555"/>
          </a:xfrm>
          <a:prstGeom prst="rect">
            <a:avLst/>
          </a:prstGeom>
          <a:effectLst/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129AA25D-1E7A-4074-BF68-D55A83B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B1254A-32AE-47CE-8878-1928C43B2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75" y="2209801"/>
            <a:ext cx="4165146" cy="4195481"/>
          </a:xfrm>
        </p:spPr>
        <p:txBody>
          <a:bodyPr>
            <a:normAutofit/>
          </a:bodyPr>
          <a:lstStyle/>
          <a:p>
            <a:r>
              <a:rPr lang="cs-CZ" dirty="0"/>
              <a:t>Makadla mají podobu klepet </a:t>
            </a:r>
          </a:p>
          <a:p>
            <a:r>
              <a:rPr lang="cs-CZ" dirty="0"/>
              <a:t>Na posledním zadečkovém článku je hrot napojený na jedovou žlázu </a:t>
            </a:r>
          </a:p>
          <a:p>
            <a:r>
              <a:rPr lang="cs-CZ" dirty="0"/>
              <a:t>Štír kýlnatý – 4 cm dlouhý, také žije v ČR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FB793D-0F05-4F4A-9D73-6E3F3BC8A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304" y="3006197"/>
            <a:ext cx="4845682" cy="32422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8511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E8E0F0A-91AA-4135-B2CD-27E4C9681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70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Zástupný obsah 3" descr="Obsah obrázku zvíře, pavouk, vsedě, bílá&#10;&#10;Popis byl vytvořen automaticky">
            <a:extLst>
              <a:ext uri="{FF2B5EF4-FFF2-40B4-BE49-F238E27FC236}">
                <a16:creationId xmlns:a16="http://schemas.microsoft.com/office/drawing/2014/main" id="{C506EBAC-79CD-4C2A-A140-8F1D2D967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417717" y="643467"/>
            <a:ext cx="3356566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712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972C21-6687-45FA-A5B7-44CF8A4E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cs-CZ">
              <a:solidFill>
                <a:srgbClr val="EBEBEB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pavouk">
            <a:extLst>
              <a:ext uri="{FF2B5EF4-FFF2-40B4-BE49-F238E27FC236}">
                <a16:creationId xmlns:a16="http://schemas.microsoft.com/office/drawing/2014/main" id="{589FE3D7-6375-4548-B38E-95606649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8319" y="1773218"/>
            <a:ext cx="5614835" cy="31583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6" name="Content Placeholder 1029">
            <a:extLst>
              <a:ext uri="{FF2B5EF4-FFF2-40B4-BE49-F238E27FC236}">
                <a16:creationId xmlns:a16="http://schemas.microsoft.com/office/drawing/2014/main" id="{892DEB29-C96A-4B53-BAE8-1A03BA3B1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0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8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6" name="Picture 40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7" name="Oval 42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8" name="Picture 44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9" name="Picture 46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0" name="Rectangle 48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58951C-B943-4C31-921C-A676B96A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47800"/>
            <a:ext cx="334245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/>
              <a:t>Co </a:t>
            </a:r>
            <a:r>
              <a:rPr lang="en-US" sz="5100" dirty="0" err="1"/>
              <a:t>vidíme</a:t>
            </a:r>
            <a:r>
              <a:rPr lang="en-US" sz="5100" dirty="0"/>
              <a:t> </a:t>
            </a:r>
            <a:r>
              <a:rPr lang="en-US" sz="5100" dirty="0" err="1"/>
              <a:t>na</a:t>
            </a:r>
            <a:r>
              <a:rPr lang="en-US" sz="5100" dirty="0"/>
              <a:t> </a:t>
            </a:r>
            <a:r>
              <a:rPr lang="en-US" sz="5100" dirty="0" err="1"/>
              <a:t>obrázku</a:t>
            </a:r>
            <a:r>
              <a:rPr lang="en-US" sz="5100" dirty="0"/>
              <a:t>? </a:t>
            </a:r>
          </a:p>
        </p:txBody>
      </p:sp>
      <p:pic>
        <p:nvPicPr>
          <p:cNvPr id="6" name="Obrázek 5" descr="Obsah obrázku rostlina, květina, strom&#10;&#10;Popis byl vytvořen automaticky">
            <a:extLst>
              <a:ext uri="{FF2B5EF4-FFF2-40B4-BE49-F238E27FC236}">
                <a16:creationId xmlns:a16="http://schemas.microsoft.com/office/drawing/2014/main" id="{1177D13B-A1B6-4AA9-8839-4C05ED8B65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692" r="19888" b="-2"/>
          <a:stretch/>
        </p:blipFill>
        <p:spPr>
          <a:xfrm>
            <a:off x="607848" y="609601"/>
            <a:ext cx="4137660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Zástupný obsah 3" descr="Obsah obrázku zvíře, pavouk, zelená, vsedě&#10;&#10;Popis byl vytvořen automaticky">
            <a:extLst>
              <a:ext uri="{FF2B5EF4-FFF2-40B4-BE49-F238E27FC236}">
                <a16:creationId xmlns:a16="http://schemas.microsoft.com/office/drawing/2014/main" id="{9F12722A-0886-476E-AC23-5DDEFB175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r="35591" b="3"/>
          <a:stretch/>
        </p:blipFill>
        <p:spPr>
          <a:xfrm>
            <a:off x="4896384" y="609601"/>
            <a:ext cx="2657754" cy="2743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Obrázek 4" descr="Obsah obrázku houba, exteriér, malé, vsedě&#10;&#10;Popis byl vytvořen automaticky">
            <a:extLst>
              <a:ext uri="{FF2B5EF4-FFF2-40B4-BE49-F238E27FC236}">
                <a16:creationId xmlns:a16="http://schemas.microsoft.com/office/drawing/2014/main" id="{8A693696-1F56-47E7-8C7E-6F271919BD8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42" r="1" b="1"/>
          <a:stretch/>
        </p:blipFill>
        <p:spPr>
          <a:xfrm>
            <a:off x="4896384" y="3504436"/>
            <a:ext cx="2657754" cy="27439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00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7EEAB-0E90-4B92-BD17-33AA88F7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17207"/>
            <a:ext cx="9404723" cy="1400530"/>
          </a:xfrm>
        </p:spPr>
        <p:txBody>
          <a:bodyPr/>
          <a:lstStyle/>
          <a:p>
            <a:r>
              <a:rPr lang="cs-CZ" dirty="0"/>
              <a:t>Rozmnožování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C63AE-1EA1-49D2-8E53-716EE5425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22268"/>
            <a:ext cx="9212540" cy="4526131"/>
          </a:xfrm>
        </p:spPr>
        <p:txBody>
          <a:bodyPr/>
          <a:lstStyle/>
          <a:p>
            <a:r>
              <a:rPr lang="cs-CZ" b="1" dirty="0"/>
              <a:t>Kdo je větší - samička či sameček?</a:t>
            </a:r>
          </a:p>
          <a:p>
            <a:r>
              <a:rPr lang="cs-CZ" dirty="0"/>
              <a:t>Sameček přenese spermie pomocí </a:t>
            </a:r>
            <a:r>
              <a:rPr lang="cs-CZ" b="1" dirty="0"/>
              <a:t>makadel </a:t>
            </a:r>
            <a:r>
              <a:rPr lang="cs-CZ" dirty="0"/>
              <a:t>do pohlavního otvoru samičky </a:t>
            </a:r>
          </a:p>
          <a:p>
            <a:r>
              <a:rPr lang="cs-CZ" b="1" dirty="0"/>
              <a:t>Otázka</a:t>
            </a:r>
            <a:r>
              <a:rPr lang="cs-CZ" dirty="0"/>
              <a:t>: „Jakou funkci dále plní makadla u pavouků?“ </a:t>
            </a:r>
          </a:p>
          <a:p>
            <a:r>
              <a:rPr lang="cs-CZ" dirty="0"/>
              <a:t>Aby samička ochránila svá vajíčka, uschová je na chráněné místo a obalí pavučinou. </a:t>
            </a:r>
          </a:p>
          <a:p>
            <a:r>
              <a:rPr lang="cs-CZ" b="1" dirty="0"/>
              <a:t>Kdo mi tedy vysvětlí, co je kokon? </a:t>
            </a:r>
          </a:p>
        </p:txBody>
      </p:sp>
    </p:spTree>
    <p:extLst>
      <p:ext uri="{BB962C8B-B14F-4D97-AF65-F5344CB8AC3E}">
        <p14:creationId xmlns:p14="http://schemas.microsoft.com/office/powerpoint/2010/main" val="425495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B17BF-C09E-47D6-8FFC-4AEE281A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/>
              <a:t>Mimotělní trávení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E6BF4-EFE0-4E2C-883B-65638B14A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cs-CZ"/>
              <a:t>Zachycení kořisti – obalení pavučinou</a:t>
            </a:r>
          </a:p>
          <a:p>
            <a:r>
              <a:rPr lang="cs-CZ"/>
              <a:t>Klepítka slouží k vstříknutí jedu do těla kořisti </a:t>
            </a:r>
          </a:p>
          <a:p>
            <a:r>
              <a:rPr lang="cs-CZ"/>
              <a:t>Následně do kořisti vpraví trávicí šťávy – rozklad </a:t>
            </a:r>
            <a:r>
              <a:rPr lang="cs-CZ" b="1"/>
              <a:t>mimo</a:t>
            </a:r>
            <a:r>
              <a:rPr lang="cs-CZ"/>
              <a:t> tělo pavouka</a:t>
            </a:r>
          </a:p>
          <a:p>
            <a:r>
              <a:rPr lang="cs-CZ"/>
              <a:t>Pavouk následně potravu (kořist) vysává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C0E2F4-DE5F-49F9-9980-67C7460859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" r="-2" b="-2"/>
          <a:stretch/>
        </p:blipFill>
        <p:spPr>
          <a:xfrm>
            <a:off x="6530066" y="2141647"/>
            <a:ext cx="4147459" cy="31923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103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564</Words>
  <Application>Microsoft Office PowerPoint</Application>
  <PresentationFormat>Širokoúhlá obrazovka</PresentationFormat>
  <Paragraphs>94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Wingdings</vt:lpstr>
      <vt:lpstr>Wingdings 3</vt:lpstr>
      <vt:lpstr>Ion</vt:lpstr>
      <vt:lpstr>Pavoukovci</vt:lpstr>
      <vt:lpstr>Prezentace aplikace PowerPoint</vt:lpstr>
      <vt:lpstr>Pavouci</vt:lpstr>
      <vt:lpstr>Prezentace aplikace PowerPoint</vt:lpstr>
      <vt:lpstr>Prezentace aplikace PowerPoint</vt:lpstr>
      <vt:lpstr>Prezentace aplikace PowerPoint</vt:lpstr>
      <vt:lpstr>Co vidíme na obrázku? </vt:lpstr>
      <vt:lpstr>Rozmnožování  </vt:lpstr>
      <vt:lpstr>Mimotělní trávení </vt:lpstr>
      <vt:lpstr>Prezentace aplikace PowerPoint</vt:lpstr>
      <vt:lpstr>Snovací bradavky </vt:lpstr>
      <vt:lpstr>Zástupci </vt:lpstr>
      <vt:lpstr>Rozdíl mezi sklípkanem a tarantulí? </vt:lpstr>
      <vt:lpstr>Vodouch stříbřitý</vt:lpstr>
      <vt:lpstr>Největší pavouk na světě </vt:lpstr>
      <vt:lpstr>Sklípkan největší</vt:lpstr>
      <vt:lpstr>Nejjedovatější pavouk na světě </vt:lpstr>
      <vt:lpstr>Nejzvláštnější pavouci světa </vt:lpstr>
      <vt:lpstr>Sekáči </vt:lpstr>
      <vt:lpstr>Prezentace aplikace PowerPoint</vt:lpstr>
      <vt:lpstr>Roztoči </vt:lpstr>
      <vt:lpstr>Klíště obecné </vt:lpstr>
      <vt:lpstr>Prezentace aplikace PowerPoint</vt:lpstr>
      <vt:lpstr>Klíště jako přenašeč:</vt:lpstr>
      <vt:lpstr>Jak bychom se měli chránit před klíšťaty?</vt:lpstr>
      <vt:lpstr>Prevence!  </vt:lpstr>
      <vt:lpstr>Prezentace aplikace PowerPoint</vt:lpstr>
      <vt:lpstr>Prezentace aplikace PowerPoint</vt:lpstr>
      <vt:lpstr>Zákožka svrabová  </vt:lpstr>
      <vt:lpstr>Štíři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Pavoukovci</dc:title>
  <dc:creator>Andrea Nekolová</dc:creator>
  <cp:lastModifiedBy>Andrea Nekolová</cp:lastModifiedBy>
  <cp:revision>6</cp:revision>
  <dcterms:created xsi:type="dcterms:W3CDTF">2020-03-04T13:55:44Z</dcterms:created>
  <dcterms:modified xsi:type="dcterms:W3CDTF">2020-03-09T09:58:02Z</dcterms:modified>
</cp:coreProperties>
</file>